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5"/>
  </p:notesMasterIdLst>
  <p:sldIdLst>
    <p:sldId id="266" r:id="rId2"/>
    <p:sldId id="263" r:id="rId3"/>
    <p:sldId id="265" r:id="rId4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43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87" autoAdjust="0"/>
  </p:normalViewPr>
  <p:slideViewPr>
    <p:cSldViewPr snapToGrid="0" showGuides="1">
      <p:cViewPr>
        <p:scale>
          <a:sx n="77" d="100"/>
          <a:sy n="77" d="100"/>
        </p:scale>
        <p:origin x="1206" y="-114"/>
      </p:cViewPr>
      <p:guideLst>
        <p:guide orient="horz" pos="4319"/>
        <p:guide pos="43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CBFDFF53-9AE9-40A8-982E-54E2F2BDFC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656F523-7AF6-4BEB-AA81-634BAF212C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4725F64-8D1F-46DC-ADCC-3C902D56137B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912F9C0D-FC91-48A2-BC11-515C010112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D86D5B00-F1D0-411B-A3C7-97889CD420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E098C13-FD7F-475C-B550-5D76FE3F9B5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3476667-CDEF-4B22-909A-06AB9EE122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09E241F-B766-4081-910B-01D5352AE4D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zervirano mjesto slike slajda 1">
            <a:extLst>
              <a:ext uri="{FF2B5EF4-FFF2-40B4-BE49-F238E27FC236}">
                <a16:creationId xmlns:a16="http://schemas.microsoft.com/office/drawing/2014/main" id="{F77AF639-918E-41DE-9343-C7B70D7E814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Rezervirano mjesto bilježaka 2">
            <a:extLst>
              <a:ext uri="{FF2B5EF4-FFF2-40B4-BE49-F238E27FC236}">
                <a16:creationId xmlns:a16="http://schemas.microsoft.com/office/drawing/2014/main" id="{E03DB666-D51F-4F04-B318-8728BC4987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  <p:sp>
        <p:nvSpPr>
          <p:cNvPr id="8196" name="Rezervirano mjesto broja slajda 3">
            <a:extLst>
              <a:ext uri="{FF2B5EF4-FFF2-40B4-BE49-F238E27FC236}">
                <a16:creationId xmlns:a16="http://schemas.microsoft.com/office/drawing/2014/main" id="{0750943E-88AA-4AF7-A188-359132D63B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4F57786-99B6-4363-B852-682FF29644AE}" type="slidenum">
              <a:rPr lang="hr-HR" altLang="sr-Latn-RS">
                <a:latin typeface="Calibri" panose="020F0502020204030204" pitchFamily="34" charset="0"/>
              </a:rPr>
              <a:pPr eaLnBrk="1" hangingPunct="1"/>
              <a:t>2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77DBBCB-4875-437D-B812-CBFCA77BD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9970A7-8F9A-4A46-B517-9475E9ECD700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31D0605-1136-470F-A1F2-FEE8A495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14CDE50-56CE-4A0A-BC30-8064A826E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6B7D8-D999-481C-B1F1-ACF7A8C5728B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C62F9646-0F4F-4D42-BE7D-448E93D94F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111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CE8FC24-D121-47CC-8C75-D279BA3D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95096-8735-43AA-8DE2-7A907127C69B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C1CBAB2-DAB3-47F2-AB70-AE1E2F00A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BF32B94-B2E0-42CD-B212-C922B9242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B2B6A-D29B-4AA9-9806-3AA961DE82A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9449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EA90C49-11C7-4F45-AE66-1089180CE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88FBB-C739-4AB0-A6DA-686FC812F348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B0F5853-F3F1-4798-B825-099A2B3D4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0011F17-8BB8-4176-B55F-6AB2708A5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6FCEE-94FE-4F2B-A8E3-DB651507F63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92269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56A93DA-891F-4ABC-AFDF-F61DC15D7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1AFA5-6728-43FB-8599-3D6FD56AF13A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D78D12C-F291-4E69-8ED3-5B15228F9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6BB875E-5244-4791-BEE7-0FDB06EC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0BA41-76E8-4CEE-B49E-C608943BB02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6628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70ABAE3-3520-43F4-B0DA-1B81DBFEC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240F6-0D07-426D-8437-64BBC1C6CBAD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5AFF94-C932-4700-BA04-AFC39E7E5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C954384-C4B3-49EE-997C-6F338B650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A5FF0-9B5E-4D14-9FB1-EF4A65B8EA8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4182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E0A7B371-F960-4942-862B-540C18C44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60C71-9B62-47B6-A7B5-A5016EB32C30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A0AD308-6863-4275-9F2F-A30A8ED58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881F9C1-B351-42A1-9A12-7D8C8F99F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68F05-5E2D-43E5-A266-EB3410E9077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64107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B9D9FCBF-ADD4-4D16-8A21-1436F4B36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36B7A-500A-407F-AD24-8C719533807D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73312951-7E38-4F78-ABD4-88D7D29AF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98294808-BB40-449F-9AAF-0D4C2B240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1E8DD6-273D-4B74-A3F8-23D5D306B6A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12325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9812C77D-ACDB-4DC6-BB75-FC4E9E378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B2420-6419-4D57-9EE1-D28CFC812031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F857F184-D3AE-4EEC-921B-CC8927EC5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58C95FD2-EDBA-4E28-9382-84503E650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8B5B5-1D78-4ACC-9C24-583E154EE47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77564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7B5A1B70-8119-467C-A581-7D0425E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BC34C7-7F6F-49D2-9480-0BD13E7D3108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3B7576DE-4628-4DDF-9A1B-689172780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D199D3D4-D2EA-452E-8A94-18C7D6817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46BA7-0C9B-4C9A-9F05-062C295D90B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93967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2DE22AE-254E-4AD0-960A-D28325F3B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81B17-C1A8-4232-B1A9-B9BE19E79DED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F564C02-E9DE-4EFC-AF4F-E45360CFA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6CB961F-2797-48B6-9DA9-CE0C32BA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68D9D-C08D-4833-B1BA-5ABA6D9DB6D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63687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2029837F-765F-476A-B667-7ACD259F9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DD40F-B396-4961-B05A-2AB87BD7E85D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AE1F508-BE63-4228-83AE-DE28727B1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D529CB6-E3A6-4B3F-B669-BCA894AC7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9917-FCDC-45E1-B7B9-045A9C7C213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0703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zervirano mjesto naslova 1">
            <a:extLst>
              <a:ext uri="{FF2B5EF4-FFF2-40B4-BE49-F238E27FC236}">
                <a16:creationId xmlns:a16="http://schemas.microsoft.com/office/drawing/2014/main" id="{35951060-C396-4FF1-B0AB-E244D1A185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3075" name="Rezervirano mjesto teksta 2">
            <a:extLst>
              <a:ext uri="{FF2B5EF4-FFF2-40B4-BE49-F238E27FC236}">
                <a16:creationId xmlns:a16="http://schemas.microsoft.com/office/drawing/2014/main" id="{EDD69B92-61D8-4B7E-930C-4FE21B3FE0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21BDC09-6392-4436-9D17-37B01CADB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1BADF4-2447-471D-BE90-B3485BA9923F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2F17012-48A8-49B9-A831-8EA3DA8A8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A5FB1EA-2FDC-4E3D-9076-68BCCCAF4D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37E9D5D-1809-4BEF-9BC1-3D4490C08BD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34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3.wmf"/><Relationship Id="rId3" Type="http://schemas.openxmlformats.org/officeDocument/2006/relationships/image" Target="../media/image2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5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2.wmf"/><Relationship Id="rId5" Type="http://schemas.openxmlformats.org/officeDocument/2006/relationships/image" Target="../media/image3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1902293-1917-4BE0-9498-6296CA8FC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619" y="1737400"/>
            <a:ext cx="7772400" cy="1470025"/>
          </a:xfrm>
        </p:spPr>
        <p:txBody>
          <a:bodyPr/>
          <a:lstStyle/>
          <a:p>
            <a:pPr marL="358775" algn="ctr" eaLnBrk="1" hangingPunct="1"/>
            <a:r>
              <a:rPr lang="hr-HR" altLang="sr-Latn-RS" dirty="0">
                <a:solidFill>
                  <a:schemeClr val="tx1"/>
                </a:solidFill>
              </a:rPr>
              <a:t>6. PITAGORIN POUČAK </a:t>
            </a:r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BE09805F-59CB-4BDB-A3A7-C2AE596BC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3333" y="2806483"/>
            <a:ext cx="7745413" cy="2479501"/>
          </a:xfrm>
        </p:spPr>
        <p:txBody>
          <a:bodyPr/>
          <a:lstStyle/>
          <a:p>
            <a:pPr eaLnBrk="1" hangingPunct="1"/>
            <a:r>
              <a:rPr lang="hr-HR" altLang="sr-Latn-RS" sz="4000" dirty="0"/>
              <a:t>6.5.5. Veza </a:t>
            </a:r>
            <a:r>
              <a:rPr lang="hr-HR" altLang="sr-Latn-RS" sz="4000" dirty="0" err="1"/>
              <a:t>jednakostraničnog</a:t>
            </a:r>
            <a:r>
              <a:rPr lang="hr-HR" altLang="sr-Latn-RS" sz="4000" dirty="0"/>
              <a:t> i pravokutnog trokuta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ekstniOkvir 1">
            <a:extLst>
              <a:ext uri="{FF2B5EF4-FFF2-40B4-BE49-F238E27FC236}">
                <a16:creationId xmlns:a16="http://schemas.microsoft.com/office/drawing/2014/main" id="{201822EA-9336-4C80-B45C-212051EBE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247650"/>
            <a:ext cx="79263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Izračunaj opseg i površinu pravokutnog trokuta sa šiljastim kutovima veličine 30°  i  60°  ako mu je:</a:t>
            </a:r>
          </a:p>
        </p:txBody>
      </p:sp>
      <p:sp>
        <p:nvSpPr>
          <p:cNvPr id="1035" name="TekstniOkvir 2">
            <a:extLst>
              <a:ext uri="{FF2B5EF4-FFF2-40B4-BE49-F238E27FC236}">
                <a16:creationId xmlns:a16="http://schemas.microsoft.com/office/drawing/2014/main" id="{258EB8B3-5897-49D6-A9A1-58053E1C1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914400"/>
            <a:ext cx="3662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a) duljina hipotenuze 20 cm</a:t>
            </a:r>
          </a:p>
        </p:txBody>
      </p:sp>
      <p:sp>
        <p:nvSpPr>
          <p:cNvPr id="4" name="Pravokutni trokut 3">
            <a:extLst>
              <a:ext uri="{FF2B5EF4-FFF2-40B4-BE49-F238E27FC236}">
                <a16:creationId xmlns:a16="http://schemas.microsoft.com/office/drawing/2014/main" id="{B3BB7FCF-5DCD-4825-B4E3-FAE1C436D1F2}"/>
              </a:ext>
            </a:extLst>
          </p:cNvPr>
          <p:cNvSpPr/>
          <p:nvPr/>
        </p:nvSpPr>
        <p:spPr>
          <a:xfrm>
            <a:off x="2089150" y="1647825"/>
            <a:ext cx="1444625" cy="2517775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1CACE2BA-9BCD-4015-9EAD-7F202B866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3816350"/>
            <a:ext cx="722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60°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0239CD05-DE64-47F9-A26A-082EFDEA2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1954213"/>
            <a:ext cx="5984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30°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AF33730B-3402-4F22-96B7-22FBA54BD367}"/>
              </a:ext>
            </a:extLst>
          </p:cNvPr>
          <p:cNvSpPr>
            <a:spLocks/>
          </p:cNvSpPr>
          <p:nvPr/>
        </p:nvSpPr>
        <p:spPr bwMode="auto">
          <a:xfrm>
            <a:off x="2986088" y="3678238"/>
            <a:ext cx="528637" cy="463550"/>
          </a:xfrm>
          <a:custGeom>
            <a:avLst/>
            <a:gdLst>
              <a:gd name="T0" fmla="*/ 14366 w 21600"/>
              <a:gd name="T1" fmla="*/ 279142185 h 18890"/>
              <a:gd name="T2" fmla="*/ 158055896 w 21600"/>
              <a:gd name="T3" fmla="*/ 0 h 18890"/>
              <a:gd name="T4" fmla="*/ 316639449 w 21600"/>
              <a:gd name="T5" fmla="*/ 276275195 h 18890"/>
              <a:gd name="T6" fmla="*/ 0 60000 65536"/>
              <a:gd name="T7" fmla="*/ 0 60000 65536"/>
              <a:gd name="T8" fmla="*/ 0 60000 65536"/>
              <a:gd name="T9" fmla="*/ 0 w 21600"/>
              <a:gd name="T10" fmla="*/ 0 h 18890"/>
              <a:gd name="T11" fmla="*/ 21600 w 21600"/>
              <a:gd name="T12" fmla="*/ 18890 h 188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890" fill="none" extrusionOk="0">
                <a:moveTo>
                  <a:pt x="0" y="18890"/>
                </a:moveTo>
                <a:cubicBezTo>
                  <a:pt x="0" y="18825"/>
                  <a:pt x="0" y="18760"/>
                  <a:pt x="0" y="18696"/>
                </a:cubicBezTo>
                <a:cubicBezTo>
                  <a:pt x="-1" y="10986"/>
                  <a:pt x="4109" y="3861"/>
                  <a:pt x="10782" y="0"/>
                </a:cubicBezTo>
              </a:path>
              <a:path w="21600" h="18890" stroke="0" extrusionOk="0">
                <a:moveTo>
                  <a:pt x="0" y="18890"/>
                </a:moveTo>
                <a:cubicBezTo>
                  <a:pt x="0" y="18825"/>
                  <a:pt x="0" y="18760"/>
                  <a:pt x="0" y="18696"/>
                </a:cubicBezTo>
                <a:cubicBezTo>
                  <a:pt x="-1" y="10986"/>
                  <a:pt x="4109" y="3861"/>
                  <a:pt x="10782" y="0"/>
                </a:cubicBezTo>
                <a:lnTo>
                  <a:pt x="21600" y="18696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00B0F98E-4E8F-44D1-A736-A1696B57F5B1}"/>
              </a:ext>
            </a:extLst>
          </p:cNvPr>
          <p:cNvSpPr>
            <a:spLocks/>
          </p:cNvSpPr>
          <p:nvPr/>
        </p:nvSpPr>
        <p:spPr bwMode="auto">
          <a:xfrm rot="5400000">
            <a:off x="1957388" y="1831975"/>
            <a:ext cx="568325" cy="314325"/>
          </a:xfrm>
          <a:custGeom>
            <a:avLst/>
            <a:gdLst>
              <a:gd name="T0" fmla="*/ 343170613 w 21600"/>
              <a:gd name="T1" fmla="*/ 0 h 10672"/>
              <a:gd name="T2" fmla="*/ 393443783 w 21600"/>
              <a:gd name="T3" fmla="*/ 272674835 h 10672"/>
              <a:gd name="T4" fmla="*/ 0 w 21600"/>
              <a:gd name="T5" fmla="*/ 269941339 h 10672"/>
              <a:gd name="T6" fmla="*/ 0 60000 65536"/>
              <a:gd name="T7" fmla="*/ 0 60000 65536"/>
              <a:gd name="T8" fmla="*/ 0 60000 65536"/>
              <a:gd name="T9" fmla="*/ 0 w 21600"/>
              <a:gd name="T10" fmla="*/ 0 h 10672"/>
              <a:gd name="T11" fmla="*/ 21600 w 21600"/>
              <a:gd name="T12" fmla="*/ 10672 h 10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672" fill="none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</a:path>
              <a:path w="21600" h="10672" stroke="0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  <a:lnTo>
                  <a:pt x="0" y="10565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" name="Pravokutni trokut 8">
            <a:extLst>
              <a:ext uri="{FF2B5EF4-FFF2-40B4-BE49-F238E27FC236}">
                <a16:creationId xmlns:a16="http://schemas.microsoft.com/office/drawing/2014/main" id="{92B52F73-5B59-41BF-BC8C-0E24BE8D5129}"/>
              </a:ext>
            </a:extLst>
          </p:cNvPr>
          <p:cNvSpPr/>
          <p:nvPr/>
        </p:nvSpPr>
        <p:spPr>
          <a:xfrm flipH="1">
            <a:off x="638175" y="1654175"/>
            <a:ext cx="1444625" cy="2517775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37E1135E-D6BF-49FE-92D2-8BFFD0E98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1463" y="2668588"/>
            <a:ext cx="300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  <a:endParaRPr lang="hr-HR" altLang="sr-Latn-RS"/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79CF5175-5494-4AF7-83EC-FEEFEF6A8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4350" y="2924175"/>
            <a:ext cx="835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DC858308-4B59-4BDC-B9DF-32D354787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4450" y="4135438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A784A81B-D39B-4FC7-9DAC-0706141681D9}"/>
              </a:ext>
            </a:extLst>
          </p:cNvPr>
          <p:cNvSpPr/>
          <p:nvPr/>
        </p:nvSpPr>
        <p:spPr>
          <a:xfrm>
            <a:off x="2089150" y="3984625"/>
            <a:ext cx="180975" cy="17938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505F5CC6-FFE6-4A96-80FF-71E13F553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544638"/>
            <a:ext cx="1190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 </a:t>
            </a:r>
            <a:r>
              <a:rPr lang="hr-HR" altLang="sr-Latn-RS"/>
              <a:t>= 20 cm</a:t>
            </a:r>
          </a:p>
        </p:txBody>
      </p:sp>
      <p:cxnSp>
        <p:nvCxnSpPr>
          <p:cNvPr id="16" name="Ravni poveznik 15">
            <a:extLst>
              <a:ext uri="{FF2B5EF4-FFF2-40B4-BE49-F238E27FC236}">
                <a16:creationId xmlns:a16="http://schemas.microsoft.com/office/drawing/2014/main" id="{646519DC-C5D1-4C95-A670-5062C8F4B82B}"/>
              </a:ext>
            </a:extLst>
          </p:cNvPr>
          <p:cNvCxnSpPr/>
          <p:nvPr/>
        </p:nvCxnSpPr>
        <p:spPr>
          <a:xfrm>
            <a:off x="4945063" y="1963738"/>
            <a:ext cx="18351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9A609E4F-918B-4419-8BFC-F879C59AE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2032000"/>
            <a:ext cx="2190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?,  </a:t>
            </a:r>
            <a:r>
              <a:rPr lang="hr-HR" altLang="sr-Latn-RS" i="1"/>
              <a:t>P</a:t>
            </a:r>
            <a:r>
              <a:rPr lang="hr-HR" altLang="sr-Latn-RS"/>
              <a:t> = ?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69E1B6A3-75F9-44C6-B8E0-637507EBE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7150" y="2482850"/>
            <a:ext cx="203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</a:t>
            </a:r>
            <a:r>
              <a:rPr lang="hr-HR" altLang="sr-Latn-RS" i="1"/>
              <a:t>a </a:t>
            </a:r>
            <a:r>
              <a:rPr lang="hr-HR" altLang="sr-Latn-RS"/>
              <a:t>+ </a:t>
            </a:r>
            <a:r>
              <a:rPr lang="hr-HR" altLang="sr-Latn-RS" i="1"/>
              <a:t>b</a:t>
            </a:r>
            <a:r>
              <a:rPr lang="hr-HR" altLang="sr-Latn-RS"/>
              <a:t> + </a:t>
            </a:r>
            <a:r>
              <a:rPr lang="hr-HR" altLang="sr-Latn-RS" i="1"/>
              <a:t>c</a:t>
            </a:r>
          </a:p>
        </p:txBody>
      </p:sp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29EBAAF0-13F9-4F58-9DF1-1567164A3F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9100" y="2906713"/>
          <a:ext cx="736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560" imgH="571320" progId="Equation.DSMT4">
                  <p:embed/>
                </p:oleObj>
              </mc:Choice>
              <mc:Fallback>
                <p:oleObj name="Equation" r:id="rId3" imgW="73656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2906713"/>
                        <a:ext cx="736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Pravokutnik 19">
            <a:extLst>
              <a:ext uri="{FF2B5EF4-FFF2-40B4-BE49-F238E27FC236}">
                <a16:creationId xmlns:a16="http://schemas.microsoft.com/office/drawing/2014/main" id="{8F6BED89-FD96-427B-8C7A-460BE0F1F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775" y="413067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170D07EB-8803-495D-B297-27228AFCD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300" y="2679700"/>
            <a:ext cx="363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 </a:t>
            </a:r>
            <a:endParaRPr lang="hr-HR" altLang="sr-Latn-RS"/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6619EFB2-1205-4B34-88F9-7A1CFD5A8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679700"/>
            <a:ext cx="1011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= 20 cm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0F885538-683D-4598-AC70-19FA8F9EE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624263"/>
            <a:ext cx="869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</a:t>
            </a:r>
            <a:r>
              <a:rPr lang="hr-HR" altLang="sr-Latn-RS" i="1"/>
              <a:t>b</a:t>
            </a:r>
            <a:r>
              <a:rPr lang="hr-HR" altLang="sr-Latn-RS"/>
              <a:t> = </a:t>
            </a:r>
            <a:r>
              <a:rPr lang="hr-HR" altLang="sr-Latn-RS" i="1"/>
              <a:t>c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4744A0CD-A765-47C1-A163-6ED63C0DF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4713" y="4086225"/>
            <a:ext cx="1331912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  <a:r>
              <a:rPr lang="hr-HR" altLang="sr-Latn-RS"/>
              <a:t> = 10 cm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9BC08070-8B82-4573-971B-6F7FD7BFE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8" y="4752975"/>
            <a:ext cx="8094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kateta </a:t>
            </a:r>
            <a:r>
              <a:rPr lang="hr-HR" altLang="sr-Latn-RS" i="1"/>
              <a:t>a</a:t>
            </a:r>
            <a:r>
              <a:rPr lang="hr-HR" altLang="sr-Latn-RS"/>
              <a:t> je visina jednakostraničnog trokuta sa stranicom duljine </a:t>
            </a:r>
            <a:r>
              <a:rPr lang="hr-HR" altLang="sr-Latn-RS" i="1"/>
              <a:t>c</a:t>
            </a:r>
            <a:r>
              <a:rPr lang="hr-HR" altLang="sr-Latn-RS"/>
              <a:t> = 20 cm</a:t>
            </a:r>
          </a:p>
        </p:txBody>
      </p:sp>
      <p:graphicFrame>
        <p:nvGraphicFramePr>
          <p:cNvPr id="78851" name="Object 3">
            <a:extLst>
              <a:ext uri="{FF2B5EF4-FFF2-40B4-BE49-F238E27FC236}">
                <a16:creationId xmlns:a16="http://schemas.microsoft.com/office/drawing/2014/main" id="{F67112FD-0171-4A21-95E4-87AE819A6C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5113" y="5353050"/>
          <a:ext cx="86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63280" imgH="622080" progId="Equation.DSMT4">
                  <p:embed/>
                </p:oleObj>
              </mc:Choice>
              <mc:Fallback>
                <p:oleObj name="Equation" r:id="rId5" imgW="863280" imgH="62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5353050"/>
                        <a:ext cx="863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3515DD1E-FB75-44CB-BCE1-659A237DDD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2675" y="5364163"/>
          <a:ext cx="1600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00200" imgH="622080" progId="Equation.DSMT4">
                  <p:embed/>
                </p:oleObj>
              </mc:Choice>
              <mc:Fallback>
                <p:oleObj name="Equation" r:id="rId7" imgW="160020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5364163"/>
                        <a:ext cx="1600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">
            <a:extLst>
              <a:ext uri="{FF2B5EF4-FFF2-40B4-BE49-F238E27FC236}">
                <a16:creationId xmlns:a16="http://schemas.microsoft.com/office/drawing/2014/main" id="{DF097894-8AD1-43B1-B712-EC68660553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7613" y="5319713"/>
          <a:ext cx="1879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79560" imgH="304560" progId="Equation.DSMT4">
                  <p:embed/>
                </p:oleObj>
              </mc:Choice>
              <mc:Fallback>
                <p:oleObj name="Equation" r:id="rId9" imgW="1879560" imgH="304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3" y="5319713"/>
                        <a:ext cx="1879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>
            <a:extLst>
              <a:ext uri="{FF2B5EF4-FFF2-40B4-BE49-F238E27FC236}">
                <a16:creationId xmlns:a16="http://schemas.microsoft.com/office/drawing/2014/main" id="{864A515C-6E42-4ABA-8960-49AD7FEDF5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3163" y="5937250"/>
          <a:ext cx="2006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06280" imgH="444240" progId="Equation.DSMT4">
                  <p:embed/>
                </p:oleObj>
              </mc:Choice>
              <mc:Fallback>
                <p:oleObj name="Equation" r:id="rId11" imgW="200628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163" y="5937250"/>
                        <a:ext cx="2006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7">
            <a:extLst>
              <a:ext uri="{FF2B5EF4-FFF2-40B4-BE49-F238E27FC236}">
                <a16:creationId xmlns:a16="http://schemas.microsoft.com/office/drawing/2014/main" id="{397A186B-C71F-4089-A87D-CE224904E2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72363" y="5207000"/>
          <a:ext cx="1384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384200" imgH="622080" progId="Equation.DSMT4">
                  <p:embed/>
                </p:oleObj>
              </mc:Choice>
              <mc:Fallback>
                <p:oleObj name="Equation" r:id="rId13" imgW="138420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2363" y="5207000"/>
                        <a:ext cx="1384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>
            <a:extLst>
              <a:ext uri="{FF2B5EF4-FFF2-40B4-BE49-F238E27FC236}">
                <a16:creationId xmlns:a16="http://schemas.microsoft.com/office/drawing/2014/main" id="{7BA4D3DC-4883-41B3-A06F-C67E3FD2FF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2838" y="5995988"/>
          <a:ext cx="1447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47560" imgH="330120" progId="Equation.DSMT4">
                  <p:embed/>
                </p:oleObj>
              </mc:Choice>
              <mc:Fallback>
                <p:oleObj name="Equation" r:id="rId15" imgW="1447560" imgH="330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2838" y="5995988"/>
                        <a:ext cx="1447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9">
            <a:extLst>
              <a:ext uri="{FF2B5EF4-FFF2-40B4-BE49-F238E27FC236}">
                <a16:creationId xmlns:a16="http://schemas.microsoft.com/office/drawing/2014/main" id="{52DA10A8-A6A2-4B2D-A64B-5DFBFAC819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6288" y="6086475"/>
          <a:ext cx="1308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07880" imgH="330120" progId="Equation.DSMT4">
                  <p:embed/>
                </p:oleObj>
              </mc:Choice>
              <mc:Fallback>
                <p:oleObj name="Equation" r:id="rId17" imgW="1307880" imgH="3301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6086475"/>
                        <a:ext cx="1308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Pravokutnik 34">
            <a:extLst>
              <a:ext uri="{FF2B5EF4-FFF2-40B4-BE49-F238E27FC236}">
                <a16:creationId xmlns:a16="http://schemas.microsoft.com/office/drawing/2014/main" id="{0D195EBB-0DDC-4CDA-9217-043EAB70ABA7}"/>
              </a:ext>
            </a:extLst>
          </p:cNvPr>
          <p:cNvSpPr/>
          <p:nvPr/>
        </p:nvSpPr>
        <p:spPr>
          <a:xfrm>
            <a:off x="4368800" y="3983038"/>
            <a:ext cx="1693863" cy="5413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6" name="Pravokutnik 35">
            <a:extLst>
              <a:ext uri="{FF2B5EF4-FFF2-40B4-BE49-F238E27FC236}">
                <a16:creationId xmlns:a16="http://schemas.microsoft.com/office/drawing/2014/main" id="{10269636-9DB3-4408-AEFD-E47439D44AE7}"/>
              </a:ext>
            </a:extLst>
          </p:cNvPr>
          <p:cNvSpPr/>
          <p:nvPr/>
        </p:nvSpPr>
        <p:spPr>
          <a:xfrm>
            <a:off x="1873250" y="5970588"/>
            <a:ext cx="1693863" cy="5413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7" name="Pravokutnik 36">
            <a:extLst>
              <a:ext uri="{FF2B5EF4-FFF2-40B4-BE49-F238E27FC236}">
                <a16:creationId xmlns:a16="http://schemas.microsoft.com/office/drawing/2014/main" id="{98D405D1-B6E1-4FD7-8CE5-CA7EF21E48EA}"/>
              </a:ext>
            </a:extLst>
          </p:cNvPr>
          <p:cNvSpPr/>
          <p:nvPr/>
        </p:nvSpPr>
        <p:spPr>
          <a:xfrm>
            <a:off x="4899025" y="5834063"/>
            <a:ext cx="2133600" cy="5429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Pravokutnik 37">
            <a:extLst>
              <a:ext uri="{FF2B5EF4-FFF2-40B4-BE49-F238E27FC236}">
                <a16:creationId xmlns:a16="http://schemas.microsoft.com/office/drawing/2014/main" id="{55642410-288B-4479-A7A6-3C200AB70A7A}"/>
              </a:ext>
            </a:extLst>
          </p:cNvPr>
          <p:cNvSpPr/>
          <p:nvPr/>
        </p:nvSpPr>
        <p:spPr>
          <a:xfrm>
            <a:off x="7326313" y="5845175"/>
            <a:ext cx="1693862" cy="5429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9" grpId="0" animBg="1"/>
      <p:bldP spid="10" grpId="0"/>
      <p:bldP spid="11" grpId="0"/>
      <p:bldP spid="12" grpId="0"/>
      <p:bldP spid="13" grpId="0" animBg="1"/>
      <p:bldP spid="14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5" grpId="0"/>
      <p:bldP spid="35" grpId="0" animBg="1"/>
      <p:bldP spid="36" grpId="0" animBg="1"/>
      <p:bldP spid="37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kstniOkvir 1">
            <a:extLst>
              <a:ext uri="{FF2B5EF4-FFF2-40B4-BE49-F238E27FC236}">
                <a16:creationId xmlns:a16="http://schemas.microsoft.com/office/drawing/2014/main" id="{D3EA2296-364D-4515-AB26-4AD5B83E4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247650"/>
            <a:ext cx="79629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Izračunaj opseg i površinu pravokutnog trokuta sa šiljastim kutovima veličine 30°  i  605   ako mu je:</a:t>
            </a:r>
          </a:p>
        </p:txBody>
      </p:sp>
      <p:sp>
        <p:nvSpPr>
          <p:cNvPr id="2059" name="TekstniOkvir 2">
            <a:extLst>
              <a:ext uri="{FF2B5EF4-FFF2-40B4-BE49-F238E27FC236}">
                <a16:creationId xmlns:a16="http://schemas.microsoft.com/office/drawing/2014/main" id="{4CD6470E-F1FE-4766-B212-3A4575A48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9688" y="914400"/>
            <a:ext cx="36623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a) duljina KRAĆE katete 12 cm</a:t>
            </a:r>
          </a:p>
        </p:txBody>
      </p:sp>
      <p:sp>
        <p:nvSpPr>
          <p:cNvPr id="4" name="Pravokutni trokut 3">
            <a:extLst>
              <a:ext uri="{FF2B5EF4-FFF2-40B4-BE49-F238E27FC236}">
                <a16:creationId xmlns:a16="http://schemas.microsoft.com/office/drawing/2014/main" id="{48D6AF6E-4617-4C67-9D6C-56406E54C394}"/>
              </a:ext>
            </a:extLst>
          </p:cNvPr>
          <p:cNvSpPr/>
          <p:nvPr/>
        </p:nvSpPr>
        <p:spPr>
          <a:xfrm>
            <a:off x="2089150" y="1647825"/>
            <a:ext cx="1444625" cy="2517775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65B253DB-6D74-420F-AFB2-EE53A43A2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25" y="3832225"/>
            <a:ext cx="7223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60°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ED836AC6-2696-4B74-949A-F6D025B4C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1965325"/>
            <a:ext cx="722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30°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6AC4D918-9016-459D-82F6-649BE1927C11}"/>
              </a:ext>
            </a:extLst>
          </p:cNvPr>
          <p:cNvSpPr>
            <a:spLocks/>
          </p:cNvSpPr>
          <p:nvPr/>
        </p:nvSpPr>
        <p:spPr bwMode="auto">
          <a:xfrm>
            <a:off x="2986088" y="3678238"/>
            <a:ext cx="528637" cy="463550"/>
          </a:xfrm>
          <a:custGeom>
            <a:avLst/>
            <a:gdLst>
              <a:gd name="T0" fmla="*/ 14366 w 21600"/>
              <a:gd name="T1" fmla="*/ 279142185 h 18890"/>
              <a:gd name="T2" fmla="*/ 158055896 w 21600"/>
              <a:gd name="T3" fmla="*/ 0 h 18890"/>
              <a:gd name="T4" fmla="*/ 316639449 w 21600"/>
              <a:gd name="T5" fmla="*/ 276275195 h 18890"/>
              <a:gd name="T6" fmla="*/ 0 60000 65536"/>
              <a:gd name="T7" fmla="*/ 0 60000 65536"/>
              <a:gd name="T8" fmla="*/ 0 60000 65536"/>
              <a:gd name="T9" fmla="*/ 0 w 21600"/>
              <a:gd name="T10" fmla="*/ 0 h 18890"/>
              <a:gd name="T11" fmla="*/ 21600 w 21600"/>
              <a:gd name="T12" fmla="*/ 18890 h 188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890" fill="none" extrusionOk="0">
                <a:moveTo>
                  <a:pt x="0" y="18890"/>
                </a:moveTo>
                <a:cubicBezTo>
                  <a:pt x="0" y="18825"/>
                  <a:pt x="0" y="18760"/>
                  <a:pt x="0" y="18696"/>
                </a:cubicBezTo>
                <a:cubicBezTo>
                  <a:pt x="-1" y="10986"/>
                  <a:pt x="4109" y="3861"/>
                  <a:pt x="10782" y="0"/>
                </a:cubicBezTo>
              </a:path>
              <a:path w="21600" h="18890" stroke="0" extrusionOk="0">
                <a:moveTo>
                  <a:pt x="0" y="18890"/>
                </a:moveTo>
                <a:cubicBezTo>
                  <a:pt x="0" y="18825"/>
                  <a:pt x="0" y="18760"/>
                  <a:pt x="0" y="18696"/>
                </a:cubicBezTo>
                <a:cubicBezTo>
                  <a:pt x="-1" y="10986"/>
                  <a:pt x="4109" y="3861"/>
                  <a:pt x="10782" y="0"/>
                </a:cubicBezTo>
                <a:lnTo>
                  <a:pt x="21600" y="18696"/>
                </a:lnTo>
                <a:close/>
              </a:path>
            </a:pathLst>
          </a:custGeom>
          <a:noFill/>
          <a:ln w="28575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F1C8FE7C-5337-4490-9334-69B694BFA1C9}"/>
              </a:ext>
            </a:extLst>
          </p:cNvPr>
          <p:cNvSpPr>
            <a:spLocks/>
          </p:cNvSpPr>
          <p:nvPr/>
        </p:nvSpPr>
        <p:spPr bwMode="auto">
          <a:xfrm rot="5400000">
            <a:off x="1957388" y="1831975"/>
            <a:ext cx="568325" cy="314325"/>
          </a:xfrm>
          <a:custGeom>
            <a:avLst/>
            <a:gdLst>
              <a:gd name="T0" fmla="*/ 343170613 w 21600"/>
              <a:gd name="T1" fmla="*/ 0 h 10672"/>
              <a:gd name="T2" fmla="*/ 393443783 w 21600"/>
              <a:gd name="T3" fmla="*/ 272674835 h 10672"/>
              <a:gd name="T4" fmla="*/ 0 w 21600"/>
              <a:gd name="T5" fmla="*/ 269941339 h 10672"/>
              <a:gd name="T6" fmla="*/ 0 60000 65536"/>
              <a:gd name="T7" fmla="*/ 0 60000 65536"/>
              <a:gd name="T8" fmla="*/ 0 60000 65536"/>
              <a:gd name="T9" fmla="*/ 0 w 21600"/>
              <a:gd name="T10" fmla="*/ 0 h 10672"/>
              <a:gd name="T11" fmla="*/ 21600 w 21600"/>
              <a:gd name="T12" fmla="*/ 10672 h 10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672" fill="none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</a:path>
              <a:path w="21600" h="10672" stroke="0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  <a:lnTo>
                  <a:pt x="0" y="10565"/>
                </a:lnTo>
                <a:close/>
              </a:path>
            </a:pathLst>
          </a:custGeom>
          <a:noFill/>
          <a:ln w="19050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" name="Pravokutni trokut 8">
            <a:extLst>
              <a:ext uri="{FF2B5EF4-FFF2-40B4-BE49-F238E27FC236}">
                <a16:creationId xmlns:a16="http://schemas.microsoft.com/office/drawing/2014/main" id="{73B82E0D-9435-40C4-A7BE-D7BEDBF271D3}"/>
              </a:ext>
            </a:extLst>
          </p:cNvPr>
          <p:cNvSpPr/>
          <p:nvPr/>
        </p:nvSpPr>
        <p:spPr>
          <a:xfrm flipH="1">
            <a:off x="638175" y="1654175"/>
            <a:ext cx="1444625" cy="2517775"/>
          </a:xfrm>
          <a:prstGeom prst="rt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Pravokutnik 9">
            <a:extLst>
              <a:ext uri="{FF2B5EF4-FFF2-40B4-BE49-F238E27FC236}">
                <a16:creationId xmlns:a16="http://schemas.microsoft.com/office/drawing/2014/main" id="{7C68F703-0863-4282-AAC6-484FA02BA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1463" y="2668588"/>
            <a:ext cx="300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  <a:endParaRPr lang="hr-HR" altLang="sr-Latn-RS"/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9A1C0362-00D0-4861-AA5A-718DA9046E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4350" y="2924175"/>
            <a:ext cx="835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FE11B8AA-D7FB-4C74-A527-CBFF764BE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4450" y="4135438"/>
            <a:ext cx="312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E2A8C0F8-78E9-4B4E-8418-8DE38F37841E}"/>
              </a:ext>
            </a:extLst>
          </p:cNvPr>
          <p:cNvSpPr/>
          <p:nvPr/>
        </p:nvSpPr>
        <p:spPr>
          <a:xfrm>
            <a:off x="2089150" y="3984625"/>
            <a:ext cx="180975" cy="17938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id="{9EC07EA0-8F4B-4250-B6D0-ACF6323D8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544638"/>
            <a:ext cx="1203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 </a:t>
            </a:r>
            <a:r>
              <a:rPr lang="hr-HR" altLang="sr-Latn-RS"/>
              <a:t>= 12 cm</a:t>
            </a:r>
          </a:p>
        </p:txBody>
      </p:sp>
      <p:cxnSp>
        <p:nvCxnSpPr>
          <p:cNvPr id="16" name="Ravni poveznik 15">
            <a:extLst>
              <a:ext uri="{FF2B5EF4-FFF2-40B4-BE49-F238E27FC236}">
                <a16:creationId xmlns:a16="http://schemas.microsoft.com/office/drawing/2014/main" id="{FE465C6C-5152-4AE7-A415-616FA70B4FC4}"/>
              </a:ext>
            </a:extLst>
          </p:cNvPr>
          <p:cNvCxnSpPr/>
          <p:nvPr/>
        </p:nvCxnSpPr>
        <p:spPr>
          <a:xfrm>
            <a:off x="4945063" y="1963738"/>
            <a:ext cx="18351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82E74F48-0A12-459D-81E7-86A6B930F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2032000"/>
            <a:ext cx="2190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?,  </a:t>
            </a:r>
            <a:r>
              <a:rPr lang="hr-HR" altLang="sr-Latn-RS" i="1"/>
              <a:t>P</a:t>
            </a:r>
            <a:r>
              <a:rPr lang="hr-HR" altLang="sr-Latn-RS"/>
              <a:t> = ?</a:t>
            </a:r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49A4497F-FD27-4C3A-A461-F40E3823B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7150" y="2482850"/>
            <a:ext cx="203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</a:t>
            </a:r>
            <a:r>
              <a:rPr lang="hr-HR" altLang="sr-Latn-RS" i="1"/>
              <a:t>a </a:t>
            </a:r>
            <a:r>
              <a:rPr lang="hr-HR" altLang="sr-Latn-RS"/>
              <a:t>+ </a:t>
            </a:r>
            <a:r>
              <a:rPr lang="hr-HR" altLang="sr-Latn-RS" i="1"/>
              <a:t>b</a:t>
            </a:r>
            <a:r>
              <a:rPr lang="hr-HR" altLang="sr-Latn-RS"/>
              <a:t> + </a:t>
            </a:r>
            <a:r>
              <a:rPr lang="hr-HR" altLang="sr-Latn-RS" i="1"/>
              <a:t>c</a:t>
            </a:r>
          </a:p>
        </p:txBody>
      </p:sp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1538BA8D-F91D-4401-B271-8E4EB1DA6D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9100" y="2906713"/>
          <a:ext cx="736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571320" progId="Equation.DSMT4">
                  <p:embed/>
                </p:oleObj>
              </mc:Choice>
              <mc:Fallback>
                <p:oleObj name="Equation" r:id="rId2" imgW="73656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2906713"/>
                        <a:ext cx="736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Pravokutnik 19">
            <a:extLst>
              <a:ext uri="{FF2B5EF4-FFF2-40B4-BE49-F238E27FC236}">
                <a16:creationId xmlns:a16="http://schemas.microsoft.com/office/drawing/2014/main" id="{5ED7AF45-1786-4B66-B36D-52FD0D606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775" y="4130675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625693BA-5E8B-4184-A8B0-283232DD2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300" y="2679700"/>
            <a:ext cx="363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 </a:t>
            </a:r>
            <a:endParaRPr lang="hr-HR" altLang="sr-Latn-RS"/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DB39A2EF-364C-4CA1-A010-194FE4283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4613" y="3560763"/>
            <a:ext cx="869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</a:t>
            </a:r>
            <a:r>
              <a:rPr lang="hr-HR" altLang="sr-Latn-RS" i="1"/>
              <a:t>b</a:t>
            </a:r>
            <a:r>
              <a:rPr lang="hr-HR" altLang="sr-Latn-RS"/>
              <a:t> = </a:t>
            </a:r>
            <a:r>
              <a:rPr lang="hr-HR" altLang="sr-Latn-RS" i="1"/>
              <a:t>c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58CC945B-10FE-44D8-9AAA-21E0188BE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7325" y="4086225"/>
            <a:ext cx="1331913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  <a:r>
              <a:rPr lang="hr-HR" altLang="sr-Latn-RS"/>
              <a:t> = 24 cm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F026FCFB-1B12-4E1A-B6EB-B3A8CE0BF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" y="4752975"/>
            <a:ext cx="792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kateta </a:t>
            </a:r>
            <a:r>
              <a:rPr lang="hr-HR" altLang="sr-Latn-RS" i="1"/>
              <a:t>a</a:t>
            </a:r>
            <a:r>
              <a:rPr lang="hr-HR" altLang="sr-Latn-RS"/>
              <a:t> je visina jednakostraničnog trokuta sa stranicom duljine c = 24 cm</a:t>
            </a:r>
          </a:p>
        </p:txBody>
      </p:sp>
      <p:graphicFrame>
        <p:nvGraphicFramePr>
          <p:cNvPr id="78851" name="Object 3">
            <a:extLst>
              <a:ext uri="{FF2B5EF4-FFF2-40B4-BE49-F238E27FC236}">
                <a16:creationId xmlns:a16="http://schemas.microsoft.com/office/drawing/2014/main" id="{AFDCAC10-4732-4E97-9B34-EB225CF600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5113" y="5353050"/>
          <a:ext cx="86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622080" progId="Equation.DSMT4">
                  <p:embed/>
                </p:oleObj>
              </mc:Choice>
              <mc:Fallback>
                <p:oleObj name="Equation" r:id="rId4" imgW="863280" imgH="622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5353050"/>
                        <a:ext cx="863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525499EE-0E47-4575-B848-831470D537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59025" y="5364163"/>
          <a:ext cx="1587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622080" progId="Equation.DSMT4">
                  <p:embed/>
                </p:oleObj>
              </mc:Choice>
              <mc:Fallback>
                <p:oleObj name="Equation" r:id="rId6" imgW="1587240" imgH="622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5364163"/>
                        <a:ext cx="1587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5">
            <a:extLst>
              <a:ext uri="{FF2B5EF4-FFF2-40B4-BE49-F238E27FC236}">
                <a16:creationId xmlns:a16="http://schemas.microsoft.com/office/drawing/2014/main" id="{35A7E7F7-3FB0-4959-AB5E-8B00561A5F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33963" y="5319713"/>
          <a:ext cx="1866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600" imgH="304560" progId="Equation.DSMT4">
                  <p:embed/>
                </p:oleObj>
              </mc:Choice>
              <mc:Fallback>
                <p:oleObj name="Equation" r:id="rId8" imgW="1866600" imgH="304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3963" y="5319713"/>
                        <a:ext cx="1866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>
            <a:extLst>
              <a:ext uri="{FF2B5EF4-FFF2-40B4-BE49-F238E27FC236}">
                <a16:creationId xmlns:a16="http://schemas.microsoft.com/office/drawing/2014/main" id="{B86BAA63-0F2D-4186-8C42-D336F5B193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9513" y="5880100"/>
          <a:ext cx="199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3680" imgH="444240" progId="Equation.DSMT4">
                  <p:embed/>
                </p:oleObj>
              </mc:Choice>
              <mc:Fallback>
                <p:oleObj name="Equation" r:id="rId10" imgW="199368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5880100"/>
                        <a:ext cx="1993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7">
            <a:extLst>
              <a:ext uri="{FF2B5EF4-FFF2-40B4-BE49-F238E27FC236}">
                <a16:creationId xmlns:a16="http://schemas.microsoft.com/office/drawing/2014/main" id="{1638845C-0902-4F70-B6F7-7FAB65B132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78713" y="5207000"/>
          <a:ext cx="1371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71600" imgH="622080" progId="Equation.DSMT4">
                  <p:embed/>
                </p:oleObj>
              </mc:Choice>
              <mc:Fallback>
                <p:oleObj name="Equation" r:id="rId12" imgW="1371600" imgH="622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8713" y="5207000"/>
                        <a:ext cx="1371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6" name="Object 8">
            <a:extLst>
              <a:ext uri="{FF2B5EF4-FFF2-40B4-BE49-F238E27FC236}">
                <a16:creationId xmlns:a16="http://schemas.microsoft.com/office/drawing/2014/main" id="{99B51658-D0D4-4F4C-B847-6BB426FD56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51725" y="5951538"/>
          <a:ext cx="1447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47560" imgH="330120" progId="Equation.DSMT4">
                  <p:embed/>
                </p:oleObj>
              </mc:Choice>
              <mc:Fallback>
                <p:oleObj name="Equation" r:id="rId14" imgW="1447560" imgH="330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5951538"/>
                        <a:ext cx="1447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9">
            <a:extLst>
              <a:ext uri="{FF2B5EF4-FFF2-40B4-BE49-F238E27FC236}">
                <a16:creationId xmlns:a16="http://schemas.microsoft.com/office/drawing/2014/main" id="{876C514D-C07B-4B6F-9E0A-C1C58570FC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6288" y="6086475"/>
          <a:ext cx="1308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07880" imgH="330120" progId="Equation.DSMT4">
                  <p:embed/>
                </p:oleObj>
              </mc:Choice>
              <mc:Fallback>
                <p:oleObj name="Equation" r:id="rId16" imgW="1307880" imgH="3301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6288" y="6086475"/>
                        <a:ext cx="1308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Pravokutnik 34">
            <a:extLst>
              <a:ext uri="{FF2B5EF4-FFF2-40B4-BE49-F238E27FC236}">
                <a16:creationId xmlns:a16="http://schemas.microsoft.com/office/drawing/2014/main" id="{062A5BC0-6235-4FB4-9F1D-DDF0B6E63AF3}"/>
              </a:ext>
            </a:extLst>
          </p:cNvPr>
          <p:cNvSpPr/>
          <p:nvPr/>
        </p:nvSpPr>
        <p:spPr>
          <a:xfrm>
            <a:off x="5187950" y="3983038"/>
            <a:ext cx="1693863" cy="5413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6" name="Pravokutnik 35">
            <a:extLst>
              <a:ext uri="{FF2B5EF4-FFF2-40B4-BE49-F238E27FC236}">
                <a16:creationId xmlns:a16="http://schemas.microsoft.com/office/drawing/2014/main" id="{1911E070-6E8D-417A-91B3-A2BBB05A6994}"/>
              </a:ext>
            </a:extLst>
          </p:cNvPr>
          <p:cNvSpPr/>
          <p:nvPr/>
        </p:nvSpPr>
        <p:spPr>
          <a:xfrm>
            <a:off x="1873250" y="5970588"/>
            <a:ext cx="1693863" cy="5413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7" name="Pravokutnik 36">
            <a:extLst>
              <a:ext uri="{FF2B5EF4-FFF2-40B4-BE49-F238E27FC236}">
                <a16:creationId xmlns:a16="http://schemas.microsoft.com/office/drawing/2014/main" id="{15CE9B5A-5070-404A-998F-FEAFB34E0D8A}"/>
              </a:ext>
            </a:extLst>
          </p:cNvPr>
          <p:cNvSpPr/>
          <p:nvPr/>
        </p:nvSpPr>
        <p:spPr>
          <a:xfrm>
            <a:off x="4786313" y="5834063"/>
            <a:ext cx="2347912" cy="5429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Pravokutnik 37">
            <a:extLst>
              <a:ext uri="{FF2B5EF4-FFF2-40B4-BE49-F238E27FC236}">
                <a16:creationId xmlns:a16="http://schemas.microsoft.com/office/drawing/2014/main" id="{EAF95999-0E41-4E3D-8893-A208189D0762}"/>
              </a:ext>
            </a:extLst>
          </p:cNvPr>
          <p:cNvSpPr/>
          <p:nvPr/>
        </p:nvSpPr>
        <p:spPr>
          <a:xfrm>
            <a:off x="7326313" y="5845175"/>
            <a:ext cx="1693862" cy="5429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9" grpId="0" animBg="1"/>
      <p:bldP spid="10" grpId="0"/>
      <p:bldP spid="11" grpId="0"/>
      <p:bldP spid="12" grpId="0"/>
      <p:bldP spid="13" grpId="0" animBg="1"/>
      <p:bldP spid="14" grpId="0"/>
      <p:bldP spid="17" grpId="0"/>
      <p:bldP spid="18" grpId="0"/>
      <p:bldP spid="20" grpId="0"/>
      <p:bldP spid="21" grpId="0"/>
      <p:bldP spid="23" grpId="0"/>
      <p:bldP spid="24" grpId="0"/>
      <p:bldP spid="25" grpId="0"/>
      <p:bldP spid="35" grpId="0" animBg="1"/>
      <p:bldP spid="36" grpId="0" animBg="1"/>
      <p:bldP spid="37" grpId="0" animBg="1"/>
      <p:bldP spid="38" grpId="0" animBg="1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_izracunavanje_elemenata_pravokutnog_trokuta</Template>
  <TotalTime>1</TotalTime>
  <Words>157</Words>
  <Application>Microsoft Office PowerPoint</Application>
  <PresentationFormat>Prikaz na zaslonu (4:3)</PresentationFormat>
  <Paragraphs>34</Paragraphs>
  <Slides>3</Slides>
  <Notes>1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8" baseType="lpstr">
      <vt:lpstr>Arial</vt:lpstr>
      <vt:lpstr>Calibri</vt:lpstr>
      <vt:lpstr>Myriad Pro</vt:lpstr>
      <vt:lpstr>Math 8</vt:lpstr>
      <vt:lpstr>Equation</vt:lpstr>
      <vt:lpstr>6. PITAGORIN POUČAK 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PITAGORIN POUČAK </dc:title>
  <dc:creator>Jasminka Viljevac</dc:creator>
  <cp:lastModifiedBy>Jasminka Viljevac</cp:lastModifiedBy>
  <cp:revision>1</cp:revision>
  <dcterms:created xsi:type="dcterms:W3CDTF">2021-10-20T12:46:16Z</dcterms:created>
  <dcterms:modified xsi:type="dcterms:W3CDTF">2021-10-20T12:47:50Z</dcterms:modified>
</cp:coreProperties>
</file>